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Montserrat ExtraBold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Medium-regular.fnt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1" Type="http://schemas.openxmlformats.org/officeDocument/2006/relationships/slide" Target="slides/slide17.xml"/><Relationship Id="rId3" Type="http://schemas.openxmlformats.org/officeDocument/2006/relationships/slideMaster" Target="slideMasters/slideMaster1.xml"/><Relationship Id="rId34" Type="http://schemas.openxmlformats.org/officeDocument/2006/relationships/customXml" Target="../customXml/item3.xml"/><Relationship Id="rId25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customXml" Target="../customXml/item2.xml"/><Relationship Id="rId20" Type="http://schemas.openxmlformats.org/officeDocument/2006/relationships/slide" Target="slides/slide16.xml"/><Relationship Id="rId2" Type="http://schemas.openxmlformats.org/officeDocument/2006/relationships/presProps" Target="presProps.xml"/><Relationship Id="rId29" Type="http://schemas.openxmlformats.org/officeDocument/2006/relationships/font" Target="fonts/MontserratMedium-boldItalic.fntdata"/><Relationship Id="rId16" Type="http://schemas.openxmlformats.org/officeDocument/2006/relationships/slide" Target="slides/slide12.xml"/><Relationship Id="rId24" Type="http://schemas.openxmlformats.org/officeDocument/2006/relationships/font" Target="fonts/Montserrat-italic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2" Type="http://schemas.openxmlformats.org/officeDocument/2006/relationships/customXml" Target="../customXml/item1.xml"/><Relationship Id="rId23" Type="http://schemas.openxmlformats.org/officeDocument/2006/relationships/font" Target="fonts/Montserrat-bold.fntdata"/><Relationship Id="rId28" Type="http://schemas.openxmlformats.org/officeDocument/2006/relationships/font" Target="fonts/MontserratMedium-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31" Type="http://schemas.openxmlformats.org/officeDocument/2006/relationships/font" Target="fonts/MontserratExtraBold-boldItalic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font" Target="fonts/MontserratMedium-bold.fntdata"/><Relationship Id="rId30" Type="http://schemas.openxmlformats.org/officeDocument/2006/relationships/font" Target="fonts/MontserratExtraBold-bold.fntdata"/><Relationship Id="rId14" Type="http://schemas.openxmlformats.org/officeDocument/2006/relationships/slide" Target="slides/slide10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020bf097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020bf097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020bf097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020bf097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020bf097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020bf097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020bf097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020bf097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020bf097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020bf097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020bf097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020bf097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020bf097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020bf097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020bf097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020bf097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fb51b1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effb51b1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020bf09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020bf09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020bf097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020bf09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020bf097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020bf097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020bf097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020bf097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020bf097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020bf097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020bf097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020bf097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amazon.co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2494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Route 53 Summary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idx="1" type="body"/>
          </p:nvPr>
        </p:nvSpPr>
        <p:spPr>
          <a:xfrm>
            <a:off x="938500" y="1246025"/>
            <a:ext cx="5470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P</a:t>
            </a:r>
            <a:r>
              <a:rPr b="1" i="1" lang="en" sz="1800"/>
              <a:t>rivate DNS: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route traffic for a domain and its subdomains to Amazon EC2 instances in one or more Amazon virtual private clouds (VPCs).</a:t>
            </a:r>
            <a:endParaRPr/>
          </a:p>
        </p:txBody>
      </p:sp>
      <p:sp>
        <p:nvSpPr>
          <p:cNvPr id="215" name="Google Shape;215;p45"/>
          <p:cNvSpPr txBox="1"/>
          <p:nvPr>
            <p:ph type="title"/>
          </p:nvPr>
        </p:nvSpPr>
        <p:spPr>
          <a:xfrm>
            <a:off x="777775" y="424950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DNS Concepts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type="title"/>
          </p:nvPr>
        </p:nvSpPr>
        <p:spPr>
          <a:xfrm>
            <a:off x="777775" y="424950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DNS Concepts</a:t>
            </a:r>
            <a:endParaRPr/>
          </a:p>
        </p:txBody>
      </p:sp>
      <p:sp>
        <p:nvSpPr>
          <p:cNvPr id="221" name="Google Shape;221;p46"/>
          <p:cNvSpPr txBox="1"/>
          <p:nvPr>
            <p:ph idx="1" type="body"/>
          </p:nvPr>
        </p:nvSpPr>
        <p:spPr>
          <a:xfrm>
            <a:off x="938500" y="1246025"/>
            <a:ext cx="5631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DNS resolver: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User requests and DNS name servers,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ontrolled by an i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nternet service provider (ISP).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query is routed through a DNS resolver first.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7"/>
          <p:cNvSpPr txBox="1"/>
          <p:nvPr>
            <p:ph type="title"/>
          </p:nvPr>
        </p:nvSpPr>
        <p:spPr>
          <a:xfrm>
            <a:off x="596925" y="42492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53</a:t>
            </a:r>
            <a:endParaRPr/>
          </a:p>
        </p:txBody>
      </p:sp>
      <p:sp>
        <p:nvSpPr>
          <p:cNvPr id="227" name="Google Shape;227;p47"/>
          <p:cNvSpPr txBox="1"/>
          <p:nvPr>
            <p:ph idx="1" type="body"/>
          </p:nvPr>
        </p:nvSpPr>
        <p:spPr>
          <a:xfrm>
            <a:off x="596925" y="1235975"/>
            <a:ext cx="5330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Highly accessible and scalable.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Dependable and cost-effective method of routing.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Connects user requests to AWS infrastructures.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Connect with the equipment outside of AWS.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8"/>
          <p:cNvSpPr txBox="1"/>
          <p:nvPr>
            <p:ph type="title"/>
          </p:nvPr>
        </p:nvSpPr>
        <p:spPr>
          <a:xfrm>
            <a:off x="757675" y="424925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Route 53</a:t>
            </a:r>
            <a:endParaRPr/>
          </a:p>
        </p:txBody>
      </p:sp>
      <p:sp>
        <p:nvSpPr>
          <p:cNvPr id="233" name="Google Shape;233;p48"/>
          <p:cNvSpPr txBox="1"/>
          <p:nvPr>
            <p:ph idx="1" type="body"/>
          </p:nvPr>
        </p:nvSpPr>
        <p:spPr>
          <a:xfrm>
            <a:off x="938500" y="1246025"/>
            <a:ext cx="4064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Fast.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Cost-effective.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Simple to use and scalable.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9"/>
          <p:cNvSpPr txBox="1"/>
          <p:nvPr>
            <p:ph type="title"/>
          </p:nvPr>
        </p:nvSpPr>
        <p:spPr>
          <a:xfrm>
            <a:off x="667250" y="434975"/>
            <a:ext cx="68874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53 application recovery controller</a:t>
            </a:r>
            <a:endParaRPr/>
          </a:p>
        </p:txBody>
      </p:sp>
      <p:sp>
        <p:nvSpPr>
          <p:cNvPr id="239" name="Google Shape;239;p49"/>
          <p:cNvSpPr txBox="1"/>
          <p:nvPr>
            <p:ph idx="1" type="body"/>
          </p:nvPr>
        </p:nvSpPr>
        <p:spPr>
          <a:xfrm>
            <a:off x="667250" y="1205700"/>
            <a:ext cx="6073500" cy="27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Checks and continuously monitor our application's capacity to recover from failures.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Guard and keeps on checking whether everything is fine or not.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Across different AWS Regions, Availability Zones, and on-premises locations.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0"/>
          <p:cNvSpPr txBox="1"/>
          <p:nvPr>
            <p:ph type="title"/>
          </p:nvPr>
        </p:nvSpPr>
        <p:spPr>
          <a:xfrm>
            <a:off x="697400" y="435000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name</a:t>
            </a:r>
            <a:endParaRPr/>
          </a:p>
        </p:txBody>
      </p:sp>
      <p:sp>
        <p:nvSpPr>
          <p:cNvPr id="245" name="Google Shape;245;p5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Name that a user types in the address bar of a web browser.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website or a web application,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amazon.com or google.com.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1"/>
          <p:cNvSpPr txBox="1"/>
          <p:nvPr>
            <p:ph type="title"/>
          </p:nvPr>
        </p:nvSpPr>
        <p:spPr>
          <a:xfrm>
            <a:off x="817950" y="43497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Registry and Reseller</a:t>
            </a:r>
            <a:endParaRPr/>
          </a:p>
        </p:txBody>
      </p:sp>
      <p:sp>
        <p:nvSpPr>
          <p:cNvPr id="251" name="Google Shape;251;p51"/>
          <p:cNvSpPr txBox="1"/>
          <p:nvPr>
            <p:ph idx="1" type="body"/>
          </p:nvPr>
        </p:nvSpPr>
        <p:spPr>
          <a:xfrm>
            <a:off x="938500" y="1246025"/>
            <a:ext cx="5330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Exclusive right to sell domains with a given top-level domain.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Sells domain names to registrars like Amazon Registrar.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Domain reseller for Amazon Registrar and Gandi.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2"/>
          <p:cNvSpPr txBox="1"/>
          <p:nvPr>
            <p:ph type="title"/>
          </p:nvPr>
        </p:nvSpPr>
        <p:spPr>
          <a:xfrm>
            <a:off x="697400" y="42492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Routing Policies</a:t>
            </a:r>
            <a:endParaRPr/>
          </a:p>
        </p:txBody>
      </p:sp>
      <p:sp>
        <p:nvSpPr>
          <p:cNvPr id="257" name="Google Shape;257;p52"/>
          <p:cNvSpPr txBox="1"/>
          <p:nvPr>
            <p:ph idx="1" type="body"/>
          </p:nvPr>
        </p:nvSpPr>
        <p:spPr>
          <a:xfrm>
            <a:off x="697400" y="1246025"/>
            <a:ext cx="4225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Simple routing.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Failover routing.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Geolocation routing.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Latency routing policy.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Weighted routing policy.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87350" y="334525"/>
            <a:ext cx="57357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829850" y="1095000"/>
            <a:ext cx="5450700" cy="26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750"/>
              <a:buFont typeface="Montserrat Medium"/>
              <a:buChar char="●"/>
            </a:pPr>
            <a:r>
              <a:rPr lang="en" sz="1750">
                <a:latin typeface="Montserrat Medium"/>
                <a:ea typeface="Montserrat Medium"/>
                <a:cs typeface="Montserrat Medium"/>
                <a:sym typeface="Montserrat Medium"/>
              </a:rPr>
              <a:t>DNS.</a:t>
            </a:r>
            <a:endParaRPr sz="17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9725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750"/>
              <a:buFont typeface="Montserrat Medium"/>
              <a:buChar char="●"/>
            </a:pPr>
            <a:r>
              <a:rPr lang="en" sz="1750">
                <a:latin typeface="Montserrat Medium"/>
                <a:ea typeface="Montserrat Medium"/>
                <a:cs typeface="Montserrat Medium"/>
                <a:sym typeface="Montserrat Medium"/>
              </a:rPr>
              <a:t>DNS basics.</a:t>
            </a:r>
            <a:endParaRPr sz="17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9725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750"/>
              <a:buFont typeface="Montserrat Medium"/>
              <a:buChar char="●"/>
            </a:pPr>
            <a:r>
              <a:rPr lang="en" sz="1750">
                <a:latin typeface="Montserrat Medium"/>
                <a:ea typeface="Montserrat Medium"/>
                <a:cs typeface="Montserrat Medium"/>
                <a:sym typeface="Montserrat Medium"/>
              </a:rPr>
              <a:t>Types of DNS services.</a:t>
            </a:r>
            <a:endParaRPr sz="17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9725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750"/>
              <a:buFont typeface="Montserrat Medium"/>
              <a:buChar char="●"/>
            </a:pPr>
            <a:r>
              <a:rPr lang="en" sz="1750">
                <a:latin typeface="Montserrat Medium"/>
                <a:ea typeface="Montserrat Medium"/>
                <a:cs typeface="Montserrat Medium"/>
                <a:sym typeface="Montserrat Medium"/>
              </a:rPr>
              <a:t>Important DNS Concepts.</a:t>
            </a:r>
            <a:endParaRPr sz="17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9725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750"/>
              <a:buFont typeface="Montserrat Medium"/>
              <a:buChar char="●"/>
            </a:pPr>
            <a:r>
              <a:rPr lang="en" sz="1750">
                <a:latin typeface="Montserrat Medium"/>
                <a:ea typeface="Montserrat Medium"/>
                <a:cs typeface="Montserrat Medium"/>
                <a:sym typeface="Montserrat Medium"/>
              </a:rPr>
              <a:t>Route 53.</a:t>
            </a:r>
            <a:endParaRPr sz="175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87350" y="334525"/>
            <a:ext cx="57357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687350" y="1265775"/>
            <a:ext cx="5450700" cy="27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750"/>
              <a:buFont typeface="Montserrat Medium"/>
              <a:buChar char="●"/>
            </a:pPr>
            <a:r>
              <a:rPr lang="en" sz="1750">
                <a:latin typeface="Montserrat Medium"/>
                <a:ea typeface="Montserrat Medium"/>
                <a:cs typeface="Montserrat Medium"/>
                <a:sym typeface="Montserrat Medium"/>
              </a:rPr>
              <a:t>Benefits of route 53.</a:t>
            </a:r>
            <a:endParaRPr sz="17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9725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750"/>
              <a:buFont typeface="Montserrat Medium"/>
              <a:buChar char="●"/>
            </a:pPr>
            <a:r>
              <a:rPr lang="en" sz="1750">
                <a:latin typeface="Montserrat Medium"/>
                <a:ea typeface="Montserrat Medium"/>
                <a:cs typeface="Montserrat Medium"/>
                <a:sym typeface="Montserrat Medium"/>
              </a:rPr>
              <a:t>Route 53 application recovery controller.</a:t>
            </a:r>
            <a:endParaRPr sz="17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9725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750"/>
              <a:buFont typeface="Montserrat Medium"/>
              <a:buChar char="●"/>
            </a:pPr>
            <a:r>
              <a:rPr lang="en" sz="1750">
                <a:latin typeface="Montserrat Medium"/>
                <a:ea typeface="Montserrat Medium"/>
                <a:cs typeface="Montserrat Medium"/>
                <a:sym typeface="Montserrat Medium"/>
              </a:rPr>
              <a:t>Route 53 concepts.</a:t>
            </a:r>
            <a:endParaRPr sz="17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9725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750"/>
              <a:buFont typeface="Montserrat Medium"/>
              <a:buChar char="●"/>
            </a:pPr>
            <a:r>
              <a:rPr lang="en" sz="1750">
                <a:latin typeface="Montserrat Medium"/>
                <a:ea typeface="Montserrat Medium"/>
                <a:cs typeface="Montserrat Medium"/>
                <a:sym typeface="Montserrat Medium"/>
              </a:rPr>
              <a:t>Different routing policies.</a:t>
            </a:r>
            <a:endParaRPr sz="175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1049000" y="1155600"/>
            <a:ext cx="4767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DNS converts human-readable domain names.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www.amazon.com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machine-readable IP addresses like 192.0.2.44.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536650" y="43497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Basics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938500" y="1246025"/>
            <a:ext cx="5109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numbers to find and connect.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These numbers are IP addresses.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Manages the mapping between names and numbers.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phonebook of the internet.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707450" y="1215875"/>
            <a:ext cx="6023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Authoritative DNS: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Public DNS names because it provides an updating method.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By converting domain names to IP addresses.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also has the final authority over a domain.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707450" y="424950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DNS Services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707450" y="424950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DNS Services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707450" y="1205825"/>
            <a:ext cx="6224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R</a:t>
            </a:r>
            <a:r>
              <a:rPr b="1" i="1" lang="en" sz="1800"/>
              <a:t>ecursive DNS: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Clients do not send queries to authoritative DNS servers directly.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They usually link to a resolver.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Goes to a recursive DNS server, also known as a recursive resolver.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777775" y="1235975"/>
            <a:ext cx="6254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Hosted zone: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ow traffic for a certain domain and its subdomains should be routed.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Belongs to have the same name.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Public hosted zone.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Private hosted zone.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777775" y="424950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DNS Concepts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938500" y="1246025"/>
            <a:ext cx="5430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Alias record: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Redirects our domain name to a hostname rather than an IP address.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we want the domain and not the subdomain to “point” to a hostname.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777775" y="424950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DNS Concepts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C1E98313-C7E6-4746-A8A7-52401984B618}"/>
</file>

<file path=customXml/itemProps2.xml><?xml version="1.0" encoding="utf-8"?>
<ds:datastoreItem xmlns:ds="http://schemas.openxmlformats.org/officeDocument/2006/customXml" ds:itemID="{E8A5132B-2742-49BA-AC36-A8DA7B02A44B}"/>
</file>

<file path=customXml/itemProps3.xml><?xml version="1.0" encoding="utf-8"?>
<ds:datastoreItem xmlns:ds="http://schemas.openxmlformats.org/officeDocument/2006/customXml" ds:itemID="{6929D2FD-E179-4471-A291-9032925222E9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